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0a6b4f57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0a6b4f57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a242a37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a242a37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0a6b4f57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0a6b4f57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0a6b4f57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0a6b4f57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0a6b4f57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0a6b4f57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0a6b4f57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0a6b4f57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0a6b4f57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0a6b4f57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jp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eveloper.mozilla.org/ru/docs/Web/HTML/Element/head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806425"/>
            <a:ext cx="9144000" cy="362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5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Общие понятия</a:t>
            </a:r>
            <a:endParaRPr b="1" sz="5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5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HTML</a:t>
            </a:r>
            <a:endParaRPr b="1" sz="5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0" y="0"/>
            <a:ext cx="91440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Из чего состоит вэб-страница?</a:t>
            </a:r>
            <a:endParaRPr b="1" sz="4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50600" y="1267550"/>
            <a:ext cx="33243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uk" sz="3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HTML</a:t>
            </a:r>
            <a:endParaRPr b="1" sz="32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97" y="1977050"/>
            <a:ext cx="2255652" cy="12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275" y="1908025"/>
            <a:ext cx="2763725" cy="15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388975" y="1267550"/>
            <a:ext cx="33243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uk" sz="3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CSS</a:t>
            </a:r>
            <a:endParaRPr b="1" sz="32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4900" y="3700000"/>
            <a:ext cx="1964825" cy="13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909850" y="3147075"/>
            <a:ext cx="33243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uk" sz="3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JS</a:t>
            </a:r>
            <a:endParaRPr b="1" sz="32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Что нужно для разработки?</a:t>
            </a:r>
            <a:endParaRPr b="1" sz="4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950925"/>
            <a:ext cx="45720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Редактор кода</a:t>
            </a:r>
            <a:endParaRPr b="1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4755600" y="950925"/>
            <a:ext cx="43884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Браузер</a:t>
            </a:r>
            <a:endParaRPr b="1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63" y="1895400"/>
            <a:ext cx="557025" cy="5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1033400" y="1936763"/>
            <a:ext cx="28773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Visual studio code (VS code)</a:t>
            </a:r>
            <a:endParaRPr b="1" sz="1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1011850" y="2659950"/>
            <a:ext cx="28773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Sublime text</a:t>
            </a:r>
            <a:endParaRPr b="1" sz="1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9442" l="7569" r="8881" t="8804"/>
          <a:stretch/>
        </p:blipFill>
        <p:spPr>
          <a:xfrm>
            <a:off x="301000" y="2620075"/>
            <a:ext cx="629846" cy="6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988" y="3480475"/>
            <a:ext cx="672951" cy="6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1033400" y="3551475"/>
            <a:ext cx="28773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Atom</a:t>
            </a:r>
            <a:endParaRPr b="1" sz="1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563" y="4340875"/>
            <a:ext cx="629850" cy="6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1033400" y="4418650"/>
            <a:ext cx="28773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WebStorm</a:t>
            </a:r>
            <a:endParaRPr b="1" sz="1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9000" y="2036325"/>
            <a:ext cx="3401601" cy="21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42650" y="126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51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HTML</a:t>
            </a:r>
            <a:endParaRPr b="1" sz="51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910825"/>
            <a:ext cx="8520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uk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HTML (Hypertext Markup Language)</a:t>
            </a:r>
            <a:r>
              <a:rPr lang="uk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- это код, который используется для структурирования и отображения веб-страницы и её контента. Например, контент может быть структурирован внутри множества параграфов, маркированных списков или с использованием изображений и таблиц данных.</a:t>
            </a:r>
            <a:endParaRPr sz="2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862375"/>
            <a:ext cx="8520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uk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HTML</a:t>
            </a:r>
            <a:r>
              <a:rPr lang="uk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-документ состоит из дерева </a:t>
            </a:r>
            <a:r>
              <a:rPr b="1" lang="uk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HTML</a:t>
            </a:r>
            <a:r>
              <a:rPr lang="uk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-элементов и текста. Каждый элемент обозначается в исходном документе начальным (открывающим) и конечным (закрывающим) тегом (за редким исключением).</a:t>
            </a:r>
            <a:endParaRPr sz="22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3870425"/>
            <a:ext cx="8520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uk" sz="1400">
                <a:solidFill>
                  <a:srgbClr val="303030"/>
                </a:solidFill>
                <a:latin typeface="Oswald"/>
                <a:ea typeface="Oswald"/>
                <a:cs typeface="Oswald"/>
                <a:sym typeface="Oswald"/>
              </a:rPr>
              <a:t>Начальный тег</a:t>
            </a:r>
            <a:r>
              <a:rPr lang="uk" sz="1400">
                <a:solidFill>
                  <a:srgbClr val="303030"/>
                </a:solidFill>
                <a:latin typeface="Oswald"/>
                <a:ea typeface="Oswald"/>
                <a:cs typeface="Oswald"/>
                <a:sym typeface="Oswald"/>
              </a:rPr>
              <a:t> показывает, где начинается элемент, конечный — где заканчивается. </a:t>
            </a:r>
            <a:r>
              <a:rPr b="1" lang="uk" sz="1400">
                <a:solidFill>
                  <a:srgbClr val="303030"/>
                </a:solidFill>
                <a:latin typeface="Oswald"/>
                <a:ea typeface="Oswald"/>
                <a:cs typeface="Oswald"/>
                <a:sym typeface="Oswald"/>
              </a:rPr>
              <a:t>Закрывающий тег</a:t>
            </a:r>
            <a:r>
              <a:rPr lang="uk" sz="1400">
                <a:solidFill>
                  <a:srgbClr val="303030"/>
                </a:solidFill>
                <a:latin typeface="Oswald"/>
                <a:ea typeface="Oswald"/>
                <a:cs typeface="Oswald"/>
                <a:sym typeface="Oswald"/>
              </a:rPr>
              <a:t> образуется путем добавления слэша</a:t>
            </a:r>
            <a:r>
              <a:rPr lang="uk" sz="1400">
                <a:solidFill>
                  <a:srgbClr val="30303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uk" sz="1400">
                <a:solidFill>
                  <a:srgbClr val="30303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uk" sz="1400">
                <a:solidFill>
                  <a:srgbClr val="30303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uk" sz="1400">
                <a:solidFill>
                  <a:srgbClr val="303030"/>
                </a:solidFill>
                <a:latin typeface="Oswald"/>
                <a:ea typeface="Oswald"/>
                <a:cs typeface="Oswald"/>
                <a:sym typeface="Oswald"/>
              </a:rPr>
              <a:t>перед именем тега:</a:t>
            </a:r>
            <a:r>
              <a:rPr lang="uk" sz="1400">
                <a:solidFill>
                  <a:srgbClr val="30303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uk" sz="1400">
                <a:solidFill>
                  <a:srgbClr val="30303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&lt;имя тега&gt;</a:t>
            </a:r>
            <a:r>
              <a:rPr lang="uk" sz="1400">
                <a:solidFill>
                  <a:srgbClr val="303030"/>
                </a:solidFill>
                <a:highlight>
                  <a:srgbClr val="EFEFEF"/>
                </a:highlight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r>
              <a:rPr lang="uk" sz="1400">
                <a:solidFill>
                  <a:srgbClr val="30303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&lt;/имя тега&gt;</a:t>
            </a:r>
            <a:r>
              <a:rPr lang="uk" sz="1400">
                <a:solidFill>
                  <a:srgbClr val="303030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uk" sz="1400">
                <a:solidFill>
                  <a:srgbClr val="303030"/>
                </a:solidFill>
                <a:latin typeface="Oswald"/>
                <a:ea typeface="Oswald"/>
                <a:cs typeface="Oswald"/>
                <a:sym typeface="Oswald"/>
              </a:rPr>
              <a:t>Между начальным и закрывающим тегами находится содержимое тега — контент.</a:t>
            </a:r>
            <a:endParaRPr sz="1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27098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Теги. Типы тегов</a:t>
            </a:r>
            <a:endParaRPr b="1" sz="36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3383525"/>
            <a:ext cx="85206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uk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Tag (тег) </a:t>
            </a:r>
            <a:r>
              <a:rPr lang="uk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— элемент языка разметки гипертекста.</a:t>
            </a:r>
            <a:endParaRPr sz="1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1458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HTML элемент</a:t>
            </a:r>
            <a:endParaRPr b="1" sz="4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1453700" y="2923600"/>
            <a:ext cx="58098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uk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Строчные и блочные элементы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977" y="824925"/>
            <a:ext cx="6453522" cy="20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98300" y="35201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Атрибуты элементов</a:t>
            </a:r>
            <a:endParaRPr b="1" sz="4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000" y="4206100"/>
            <a:ext cx="5983206" cy="7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1458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51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Структура HTML документа</a:t>
            </a:r>
            <a:endParaRPr b="1" sz="51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75" y="882475"/>
            <a:ext cx="6637240" cy="412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991400"/>
            <a:ext cx="8520600" cy="12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1400">
                <a:solidFill>
                  <a:srgbClr val="333333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&lt;head&gt;&lt;/head&gt;</a:t>
            </a:r>
            <a:r>
              <a:rPr lang="uk" sz="1400">
                <a:solidFill>
                  <a:srgbClr val="333333"/>
                </a:solidFill>
              </a:rPr>
              <a:t> — </a:t>
            </a:r>
            <a:r>
              <a:rPr lang="uk" sz="1400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rPr>
              <a:t>элемент</a:t>
            </a:r>
            <a:r>
              <a:rPr lang="uk" sz="1400">
                <a:solidFill>
                  <a:srgbClr val="333333"/>
                </a:solidFill>
              </a:rPr>
              <a:t> </a:t>
            </a:r>
            <a:r>
              <a:rPr lang="uk" sz="1400">
                <a:solidFill>
                  <a:srgbClr val="3D7E9A"/>
                </a:solidFill>
                <a:highlight>
                  <a:srgbClr val="F3F3F3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&lt;head&gt;</a:t>
            </a:r>
            <a:r>
              <a:rPr lang="uk" sz="1400">
                <a:solidFill>
                  <a:srgbClr val="333333"/>
                </a:solidFill>
              </a:rPr>
              <a:t>. </a:t>
            </a:r>
            <a:r>
              <a:rPr lang="uk" sz="1400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rPr>
              <a:t>Этот элемент выступает в качестве контейнера для всего, что вы пожелаете включить на HTML страницу, но</a:t>
            </a:r>
            <a:r>
              <a:rPr i="1" lang="uk" sz="1400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rPr>
              <a:t> не являющегося </a:t>
            </a:r>
            <a:r>
              <a:rPr lang="uk" sz="1400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rPr>
              <a:t>контентом, который вы показываете пользователям вашей страницы. К ним относятся такие вещи, как ключевые слова и описание страницы, которые будут появляться в результатах поиска, CSS стили нашего контента, кодировка и многое другое.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1458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Служебная информация и мета теги</a:t>
            </a:r>
            <a:endParaRPr b="1" sz="42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2312725"/>
            <a:ext cx="8520600" cy="12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1400">
                <a:solidFill>
                  <a:srgbClr val="303030"/>
                </a:solidFill>
                <a:latin typeface="Oswald"/>
                <a:ea typeface="Oswald"/>
                <a:cs typeface="Oswald"/>
                <a:sym typeface="Oswald"/>
              </a:rPr>
              <a:t>Необязательным тегом раздела </a:t>
            </a:r>
            <a:r>
              <a:rPr lang="uk" sz="1400">
                <a:solidFill>
                  <a:srgbClr val="303030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r>
              <a:rPr lang="uk" sz="1400">
                <a:solidFill>
                  <a:srgbClr val="30303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uk" sz="1400">
                <a:solidFill>
                  <a:srgbClr val="303030"/>
                </a:solidFill>
                <a:latin typeface="Oswald"/>
                <a:ea typeface="Oswald"/>
                <a:cs typeface="Oswald"/>
                <a:sym typeface="Oswald"/>
              </a:rPr>
              <a:t>является одинарный тег</a:t>
            </a:r>
            <a:r>
              <a:rPr lang="uk" sz="1400">
                <a:solidFill>
                  <a:srgbClr val="30303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uk" sz="1400">
                <a:solidFill>
                  <a:srgbClr val="303030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&lt;meta&gt;</a:t>
            </a:r>
            <a:r>
              <a:rPr lang="uk" sz="1400">
                <a:solidFill>
                  <a:srgbClr val="303030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uk" sz="1400">
                <a:solidFill>
                  <a:srgbClr val="303030"/>
                </a:solidFill>
                <a:latin typeface="Oswald"/>
                <a:ea typeface="Oswald"/>
                <a:cs typeface="Oswald"/>
                <a:sym typeface="Oswald"/>
              </a:rPr>
              <a:t>С его помощью можно задать описание содержимого страницы и ключевые слова для поисковых машин, автора HTML-документа и прочие свойства метаданных. Элемент </a:t>
            </a:r>
            <a:r>
              <a:rPr lang="uk" sz="1400">
                <a:solidFill>
                  <a:srgbClr val="303030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r>
              <a:rPr lang="uk" sz="1400">
                <a:solidFill>
                  <a:srgbClr val="30303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uk" sz="1400">
                <a:solidFill>
                  <a:srgbClr val="303030"/>
                </a:solidFill>
                <a:latin typeface="Oswald"/>
                <a:ea typeface="Oswald"/>
                <a:cs typeface="Oswald"/>
                <a:sym typeface="Oswald"/>
              </a:rPr>
              <a:t>может содержать несколько элементов</a:t>
            </a:r>
            <a:r>
              <a:rPr lang="uk" sz="1400">
                <a:solidFill>
                  <a:srgbClr val="30303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uk" sz="1400">
                <a:solidFill>
                  <a:srgbClr val="303030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&lt;meta&gt;</a:t>
            </a:r>
            <a:r>
              <a:rPr lang="uk" sz="1400">
                <a:solidFill>
                  <a:srgbClr val="303030"/>
                </a:solidFill>
                <a:latin typeface="Oswald"/>
                <a:ea typeface="Oswald"/>
                <a:cs typeface="Oswald"/>
                <a:sym typeface="Oswald"/>
              </a:rPr>
              <a:t>, потому что в зависимости от используемых атрибутов они несут различную информацию.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05925"/>
            <a:ext cx="8839199" cy="1055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175" y="1178663"/>
            <a:ext cx="666750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1458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DOM (Document Object Model)</a:t>
            </a:r>
            <a:endParaRPr b="1" sz="42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